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0" r:id="rId2"/>
    <p:sldId id="280" r:id="rId3"/>
    <p:sldId id="299" r:id="rId4"/>
    <p:sldId id="311" r:id="rId5"/>
    <p:sldId id="281" r:id="rId6"/>
    <p:sldId id="305" r:id="rId7"/>
    <p:sldId id="306" r:id="rId8"/>
    <p:sldId id="307" r:id="rId9"/>
    <p:sldId id="315" r:id="rId10"/>
    <p:sldId id="313" r:id="rId11"/>
  </p:sldIdLst>
  <p:sldSz cx="12192000" cy="6858000"/>
  <p:notesSz cx="6858000" cy="9144000"/>
  <p:embeddedFontLst>
    <p:embeddedFont>
      <p:font typeface="Raleway Light" panose="020B0604020202020204" charset="-52"/>
      <p:regular r:id="rId14"/>
      <p: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Roboto Medium" panose="020B0604020202020204" charset="0"/>
      <p:regular r:id="rId20"/>
      <p:italic r:id="rId21"/>
    </p:embeddedFont>
    <p:embeddedFont>
      <p:font typeface="Raleway ExtraBold" panose="020B0604020202020204" charset="-52"/>
      <p:bold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 Light" panose="020B0604020202020204" charset="0"/>
      <p:regular r:id="rId28"/>
      <p: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D6F"/>
    <a:srgbClr val="8485A5"/>
    <a:srgbClr val="4D5292"/>
    <a:srgbClr val="04599D"/>
    <a:srgbClr val="4D529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8" autoAdjust="0"/>
    <p:restoredTop sz="94675" autoAdjust="0"/>
  </p:normalViewPr>
  <p:slideViewPr>
    <p:cSldViewPr snapToGrid="0">
      <p:cViewPr varScale="1">
        <p:scale>
          <a:sx n="105" d="100"/>
          <a:sy n="105" d="100"/>
        </p:scale>
        <p:origin x="54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2640-E5E8-40B1-9674-3C901957A77C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C1554-00DB-4C4D-A0B3-5B037F614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14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9CC90-25ED-4C7D-B83E-C925C25A8789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7E379-D56A-4E78-85A9-5E3B269AF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9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0" hasCustomPrompt="1"/>
          </p:nvPr>
        </p:nvSpPr>
        <p:spPr>
          <a:xfrm>
            <a:off x="7052210" y="2152481"/>
            <a:ext cx="4579403" cy="1315606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bg1"/>
                </a:solidFill>
                <a:latin typeface="Raleway ExtraBold" pitchFamily="2" charset="-52"/>
              </a:defRPr>
            </a:lvl1pPr>
            <a:lvl2pPr marL="457200" indent="0">
              <a:buNone/>
              <a:defRPr>
                <a:latin typeface="Raleway ExtraBold" pitchFamily="2" charset="-52"/>
              </a:defRPr>
            </a:lvl2pPr>
            <a:lvl3pPr marL="914400" indent="0">
              <a:buNone/>
              <a:defRPr>
                <a:latin typeface="Raleway ExtraBold" pitchFamily="2" charset="-52"/>
              </a:defRPr>
            </a:lvl3pPr>
            <a:lvl4pPr marL="1371600" indent="0">
              <a:buNone/>
              <a:defRPr>
                <a:latin typeface="Raleway ExtraBold" pitchFamily="2" charset="-52"/>
              </a:defRPr>
            </a:lvl4pPr>
            <a:lvl5pPr marL="1828800" indent="0">
              <a:buNone/>
              <a:defRPr>
                <a:latin typeface="Raleway ExtraBold" pitchFamily="2" charset="-52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7052210" y="3586439"/>
            <a:ext cx="4579404" cy="7206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>
              <a:buNone/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914400" indent="0">
              <a:buNone/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3pPr>
            <a:lvl4pPr marL="1371600" indent="0">
              <a:buNone/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4pPr>
            <a:lvl5pPr marL="1828800" indent="0">
              <a:buNone/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41163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rgbClr val="4D5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E06ABE-8A74-4B81-B04F-E16FFA95D7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9" y="934345"/>
            <a:ext cx="6156290" cy="4989310"/>
          </a:xfrm>
          <a:prstGeom prst="rect">
            <a:avLst/>
          </a:prstGeom>
        </p:spPr>
      </p:pic>
      <p:sp>
        <p:nvSpPr>
          <p:cNvPr id="5" name="Текст 17">
            <a:extLst>
              <a:ext uri="{FF2B5EF4-FFF2-40B4-BE49-F238E27FC236}">
                <a16:creationId xmlns:a16="http://schemas.microsoft.com/office/drawing/2014/main" id="{062ED586-6AC0-4A9F-B082-AF1D74014D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2210" y="2152481"/>
            <a:ext cx="4579403" cy="1315606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bg1"/>
                </a:solidFill>
                <a:latin typeface="Raleway ExtraBold" pitchFamily="2" charset="-52"/>
              </a:defRPr>
            </a:lvl1pPr>
            <a:lvl2pPr marL="457200" indent="0">
              <a:buNone/>
              <a:defRPr>
                <a:latin typeface="Raleway ExtraBold" pitchFamily="2" charset="-52"/>
              </a:defRPr>
            </a:lvl2pPr>
            <a:lvl3pPr marL="914400" indent="0">
              <a:buNone/>
              <a:defRPr>
                <a:latin typeface="Raleway ExtraBold" pitchFamily="2" charset="-52"/>
              </a:defRPr>
            </a:lvl3pPr>
            <a:lvl4pPr marL="1371600" indent="0">
              <a:buNone/>
              <a:defRPr>
                <a:latin typeface="Raleway ExtraBold" pitchFamily="2" charset="-52"/>
              </a:defRPr>
            </a:lvl4pPr>
            <a:lvl5pPr marL="1828800" indent="0">
              <a:buNone/>
              <a:defRPr>
                <a:latin typeface="Raleway ExtraBold" pitchFamily="2" charset="-52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</p:txBody>
      </p:sp>
      <p:sp>
        <p:nvSpPr>
          <p:cNvPr id="6" name="Текст 19">
            <a:extLst>
              <a:ext uri="{FF2B5EF4-FFF2-40B4-BE49-F238E27FC236}">
                <a16:creationId xmlns:a16="http://schemas.microsoft.com/office/drawing/2014/main" id="{1C4ACF83-4843-40EB-B29F-AB89BD1811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2210" y="3586439"/>
            <a:ext cx="4579404" cy="7206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>
              <a:buNone/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914400" indent="0">
              <a:buNone/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3pPr>
            <a:lvl4pPr marL="1371600" indent="0">
              <a:buNone/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4pPr>
            <a:lvl5pPr marL="1828800" indent="0">
              <a:buNone/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88403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16258" y="2248374"/>
            <a:ext cx="5221752" cy="12505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Raleway ExtraBold" pitchFamily="2" charset="-52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Raleway ExtraBold" pitchFamily="2" charset="-52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Raleway ExtraBold" pitchFamily="2" charset="-52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Raleway ExtraBold" pitchFamily="2" charset="-52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Raleway ExtraBold" pitchFamily="2" charset="-52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1"/>
          </p:nvPr>
        </p:nvSpPr>
        <p:spPr>
          <a:xfrm>
            <a:off x="6738201" y="1034257"/>
            <a:ext cx="4789488" cy="478948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416259" y="3924300"/>
            <a:ext cx="5222542" cy="6921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lnSpc>
                <a:spcPts val="100"/>
              </a:lnSpc>
              <a:spcBef>
                <a:spcPts val="0"/>
              </a:spcBef>
              <a:buNone/>
              <a:defRPr lang="ru-RU" sz="100" dirty="0">
                <a:solidFill>
                  <a:srgbClr val="8485A5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93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5"/>
          <p:cNvSpPr>
            <a:spLocks noGrp="1"/>
          </p:cNvSpPr>
          <p:nvPr>
            <p:ph type="pic" sz="quarter" idx="11"/>
          </p:nvPr>
        </p:nvSpPr>
        <p:spPr>
          <a:xfrm>
            <a:off x="1056000" y="778341"/>
            <a:ext cx="10080000" cy="1440000"/>
          </a:xfrm>
          <a:prstGeom prst="rect">
            <a:avLst/>
          </a:prstGeom>
          <a:solidFill>
            <a:srgbClr val="8485A5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rgbClr val="8485A5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55688" y="777875"/>
            <a:ext cx="10080625" cy="720725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bg1"/>
                </a:solidFill>
                <a:latin typeface="Raleway ExtraBold" pitchFamily="2" charset="-52"/>
              </a:defRPr>
            </a:lvl1pPr>
            <a:lvl2pPr marL="457200" indent="0">
              <a:buNone/>
              <a:defRPr>
                <a:latin typeface="Raleway ExtraBold" pitchFamily="2" charset="-52"/>
              </a:defRPr>
            </a:lvl2pPr>
            <a:lvl3pPr marL="914400" indent="0">
              <a:buNone/>
              <a:defRPr>
                <a:latin typeface="Raleway ExtraBold" pitchFamily="2" charset="-52"/>
              </a:defRPr>
            </a:lvl3pPr>
            <a:lvl4pPr marL="1371600" indent="0">
              <a:buNone/>
              <a:defRPr>
                <a:latin typeface="Raleway ExtraBold" pitchFamily="2" charset="-52"/>
              </a:defRPr>
            </a:lvl4pPr>
            <a:lvl5pPr marL="1828800" indent="0">
              <a:buNone/>
              <a:defRPr>
                <a:latin typeface="Raleway ExtraBold" pitchFamily="2" charset="-52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55688" y="1497615"/>
            <a:ext cx="10080625" cy="720725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>
                <a:latin typeface="Raleway ExtraBold" pitchFamily="2" charset="-52"/>
              </a:defRPr>
            </a:lvl2pPr>
            <a:lvl3pPr marL="914400" indent="0">
              <a:buNone/>
              <a:defRPr>
                <a:latin typeface="Raleway ExtraBold" pitchFamily="2" charset="-52"/>
              </a:defRPr>
            </a:lvl3pPr>
            <a:lvl4pPr marL="1371600" indent="0">
              <a:buNone/>
              <a:defRPr>
                <a:latin typeface="Raleway ExtraBold" pitchFamily="2" charset="-52"/>
              </a:defRPr>
            </a:lvl4pPr>
            <a:lvl5pPr marL="1828800" indent="0">
              <a:buNone/>
              <a:defRPr>
                <a:latin typeface="Raleway ExtraBold" pitchFamily="2" charset="-52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6"/>
          </p:nvPr>
        </p:nvSpPr>
        <p:spPr>
          <a:xfrm>
            <a:off x="1055687" y="2706476"/>
            <a:ext cx="10080000" cy="1440000"/>
          </a:xfrm>
          <a:prstGeom prst="rect">
            <a:avLst/>
          </a:prstGeom>
          <a:solidFill>
            <a:srgbClr val="8485A5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rgbClr val="8485A5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17" hasCustomPrompt="1"/>
          </p:nvPr>
        </p:nvSpPr>
        <p:spPr>
          <a:xfrm>
            <a:off x="1055375" y="2706010"/>
            <a:ext cx="10080625" cy="720725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bg1"/>
                </a:solidFill>
                <a:latin typeface="Raleway ExtraBold" pitchFamily="2" charset="-52"/>
              </a:defRPr>
            </a:lvl1pPr>
            <a:lvl2pPr marL="457200" indent="0">
              <a:buNone/>
              <a:defRPr>
                <a:latin typeface="Raleway ExtraBold" pitchFamily="2" charset="-52"/>
              </a:defRPr>
            </a:lvl2pPr>
            <a:lvl3pPr marL="914400" indent="0">
              <a:buNone/>
              <a:defRPr>
                <a:latin typeface="Raleway ExtraBold" pitchFamily="2" charset="-52"/>
              </a:defRPr>
            </a:lvl3pPr>
            <a:lvl4pPr marL="1371600" indent="0">
              <a:buNone/>
              <a:defRPr>
                <a:latin typeface="Raleway ExtraBold" pitchFamily="2" charset="-52"/>
              </a:defRPr>
            </a:lvl4pPr>
            <a:lvl5pPr marL="1828800" indent="0">
              <a:buNone/>
              <a:defRPr>
                <a:latin typeface="Raleway ExtraBold" pitchFamily="2" charset="-52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55375" y="3425750"/>
            <a:ext cx="10080625" cy="720725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>
                <a:latin typeface="Raleway ExtraBold" pitchFamily="2" charset="-52"/>
              </a:defRPr>
            </a:lvl2pPr>
            <a:lvl3pPr marL="914400" indent="0">
              <a:buNone/>
              <a:defRPr>
                <a:latin typeface="Raleway ExtraBold" pitchFamily="2" charset="-52"/>
              </a:defRPr>
            </a:lvl3pPr>
            <a:lvl4pPr marL="1371600" indent="0">
              <a:buNone/>
              <a:defRPr>
                <a:latin typeface="Raleway ExtraBold" pitchFamily="2" charset="-52"/>
              </a:defRPr>
            </a:lvl4pPr>
            <a:lvl5pPr marL="1828800" indent="0">
              <a:buNone/>
              <a:defRPr>
                <a:latin typeface="Raleway ExtraBold" pitchFamily="2" charset="-52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19"/>
          </p:nvPr>
        </p:nvSpPr>
        <p:spPr>
          <a:xfrm>
            <a:off x="1055687" y="4635545"/>
            <a:ext cx="10080000" cy="1440000"/>
          </a:xfrm>
          <a:prstGeom prst="rect">
            <a:avLst/>
          </a:prstGeom>
          <a:solidFill>
            <a:srgbClr val="8485A5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rgbClr val="8485A5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55375" y="4635079"/>
            <a:ext cx="10080625" cy="720725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bg1"/>
                </a:solidFill>
                <a:latin typeface="Raleway ExtraBold" pitchFamily="2" charset="-52"/>
              </a:defRPr>
            </a:lvl1pPr>
            <a:lvl2pPr marL="457200" indent="0">
              <a:buNone/>
              <a:defRPr>
                <a:latin typeface="Raleway ExtraBold" pitchFamily="2" charset="-52"/>
              </a:defRPr>
            </a:lvl2pPr>
            <a:lvl3pPr marL="914400" indent="0">
              <a:buNone/>
              <a:defRPr>
                <a:latin typeface="Raleway ExtraBold" pitchFamily="2" charset="-52"/>
              </a:defRPr>
            </a:lvl3pPr>
            <a:lvl4pPr marL="1371600" indent="0">
              <a:buNone/>
              <a:defRPr>
                <a:latin typeface="Raleway ExtraBold" pitchFamily="2" charset="-52"/>
              </a:defRPr>
            </a:lvl4pPr>
            <a:lvl5pPr marL="1828800" indent="0">
              <a:buNone/>
              <a:defRPr>
                <a:latin typeface="Raleway ExtraBold" pitchFamily="2" charset="-52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Текст 10"/>
          <p:cNvSpPr>
            <a:spLocks noGrp="1"/>
          </p:cNvSpPr>
          <p:nvPr>
            <p:ph type="body" sz="quarter" idx="21" hasCustomPrompt="1"/>
          </p:nvPr>
        </p:nvSpPr>
        <p:spPr>
          <a:xfrm>
            <a:off x="1055375" y="5354819"/>
            <a:ext cx="10080625" cy="720725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>
                <a:latin typeface="Raleway ExtraBold" pitchFamily="2" charset="-52"/>
              </a:defRPr>
            </a:lvl2pPr>
            <a:lvl3pPr marL="914400" indent="0">
              <a:buNone/>
              <a:defRPr>
                <a:latin typeface="Raleway ExtraBold" pitchFamily="2" charset="-52"/>
              </a:defRPr>
            </a:lvl3pPr>
            <a:lvl4pPr marL="1371600" indent="0">
              <a:buNone/>
              <a:defRPr>
                <a:latin typeface="Raleway ExtraBold" pitchFamily="2" charset="-52"/>
              </a:defRPr>
            </a:lvl4pPr>
            <a:lvl5pPr marL="1828800" indent="0">
              <a:buNone/>
              <a:defRPr>
                <a:latin typeface="Raleway ExtraBold" pitchFamily="2" charset="-52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75425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607184" y="153988"/>
            <a:ext cx="10907782" cy="6635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Raleway ExtraBold" pitchFamily="2" charset="-52"/>
              </a:defRPr>
            </a:lvl1pPr>
            <a:lvl2pPr>
              <a:defRPr sz="2400">
                <a:latin typeface="Raleway ExtraBold" pitchFamily="2" charset="-52"/>
              </a:defRPr>
            </a:lvl2pPr>
            <a:lvl3pPr>
              <a:defRPr sz="2400">
                <a:latin typeface="Raleway ExtraBold" pitchFamily="2" charset="-52"/>
              </a:defRPr>
            </a:lvl3pPr>
            <a:lvl4pPr>
              <a:defRPr sz="2400">
                <a:latin typeface="Raleway ExtraBold" pitchFamily="2" charset="-52"/>
              </a:defRPr>
            </a:lvl4pPr>
            <a:lvl5pPr>
              <a:defRPr sz="2400">
                <a:latin typeface="Raleway ExtraBold" pitchFamily="2" charset="-52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841235" y="1406350"/>
            <a:ext cx="4993263" cy="40453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lnSpc>
                <a:spcPts val="3360"/>
              </a:lnSpc>
              <a:spcBef>
                <a:spcPts val="0"/>
              </a:spcBef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lnSpc>
                <a:spcPts val="3360"/>
              </a:lnSpc>
              <a:spcBef>
                <a:spcPts val="0"/>
              </a:spcBef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lnSpc>
                <a:spcPts val="3360"/>
              </a:lnSpc>
              <a:spcBef>
                <a:spcPts val="0"/>
              </a:spcBef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lnSpc>
                <a:spcPts val="3360"/>
              </a:lnSpc>
              <a:spcBef>
                <a:spcPts val="0"/>
              </a:spcBef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95126" y="1406350"/>
            <a:ext cx="4993263" cy="40453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lnSpc>
                <a:spcPts val="3360"/>
              </a:lnSpc>
              <a:spcBef>
                <a:spcPts val="0"/>
              </a:spcBef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lnSpc>
                <a:spcPts val="3360"/>
              </a:lnSpc>
              <a:spcBef>
                <a:spcPts val="0"/>
              </a:spcBef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lnSpc>
                <a:spcPts val="3360"/>
              </a:lnSpc>
              <a:spcBef>
                <a:spcPts val="0"/>
              </a:spcBef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lnSpc>
                <a:spcPts val="3360"/>
              </a:lnSpc>
              <a:spcBef>
                <a:spcPts val="0"/>
              </a:spcBef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07184" y="6159482"/>
            <a:ext cx="3790645" cy="4413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/>
                </a:solidFill>
                <a:latin typeface="Raleway Light" pitchFamily="2" charset="-52"/>
              </a:defRPr>
            </a:lvl1pPr>
            <a:lvl2pPr marL="457200" indent="0">
              <a:buNone/>
              <a:defRPr sz="1400">
                <a:latin typeface="Raleway Light" pitchFamily="2" charset="-52"/>
              </a:defRPr>
            </a:lvl2pPr>
            <a:lvl3pPr marL="914400" indent="0">
              <a:buNone/>
              <a:defRPr sz="1400">
                <a:latin typeface="Raleway Light" pitchFamily="2" charset="-52"/>
              </a:defRPr>
            </a:lvl3pPr>
            <a:lvl4pPr marL="1371600" indent="0">
              <a:buNone/>
              <a:defRPr sz="1400">
                <a:latin typeface="Raleway Light" pitchFamily="2" charset="-52"/>
              </a:defRPr>
            </a:lvl4pPr>
            <a:lvl5pPr marL="1828800" indent="0">
              <a:buNone/>
              <a:defRPr sz="1400">
                <a:latin typeface="Raleway Light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ТЕКСТД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ТЕКСТЙ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7791755" y="6146094"/>
            <a:ext cx="3790645" cy="4413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400">
                <a:latin typeface="Raleway Light" pitchFamily="2" charset="-52"/>
              </a:defRPr>
            </a:lvl2pPr>
            <a:lvl3pPr marL="914400" indent="0">
              <a:buNone/>
              <a:defRPr sz="1400">
                <a:latin typeface="Raleway Light" pitchFamily="2" charset="-52"/>
              </a:defRPr>
            </a:lvl3pPr>
            <a:lvl4pPr marL="1371600" indent="0">
              <a:buNone/>
              <a:defRPr sz="1400">
                <a:latin typeface="Raleway Light" pitchFamily="2" charset="-52"/>
              </a:defRPr>
            </a:lvl4pPr>
            <a:lvl5pPr marL="1828800" indent="0">
              <a:buNone/>
              <a:defRPr sz="1400">
                <a:latin typeface="Raleway Light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ТЕКСТД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ТЕКСТЙ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93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rgbClr val="4D5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815340" y="3043070"/>
            <a:ext cx="10561320" cy="77186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7200"/>
              </a:lnSpc>
              <a:spcBef>
                <a:spcPts val="0"/>
              </a:spcBef>
              <a:buNone/>
              <a:defRPr sz="6600" baseline="0">
                <a:solidFill>
                  <a:schemeClr val="bg1"/>
                </a:solidFill>
                <a:latin typeface="Raleway ExtraBold" pitchFamily="2" charset="-52"/>
              </a:defRPr>
            </a:lvl1pPr>
            <a:lvl2pPr marL="457200" indent="0">
              <a:buNone/>
              <a:defRPr sz="7200">
                <a:latin typeface="Raleway ExtraBold" pitchFamily="2" charset="-52"/>
              </a:defRPr>
            </a:lvl2pPr>
            <a:lvl3pPr marL="914400" indent="0">
              <a:buNone/>
              <a:defRPr sz="7200">
                <a:latin typeface="Raleway ExtraBold" pitchFamily="2" charset="-52"/>
              </a:defRPr>
            </a:lvl3pPr>
            <a:lvl4pPr marL="1371600" indent="0">
              <a:buNone/>
              <a:defRPr sz="7200">
                <a:latin typeface="Raleway ExtraBold" pitchFamily="2" charset="-52"/>
              </a:defRPr>
            </a:lvl4pPr>
            <a:lvl5pPr marL="1828800" indent="0">
              <a:buNone/>
              <a:defRPr sz="7200">
                <a:latin typeface="Raleway ExtraBold" pitchFamily="2" charset="-52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" y="1623268"/>
            <a:ext cx="10561320" cy="5850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" y="4649689"/>
            <a:ext cx="10561320" cy="5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1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solidFill>
          <a:srgbClr val="4D5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815340" y="3043070"/>
            <a:ext cx="10561320" cy="77186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7200"/>
              </a:lnSpc>
              <a:spcBef>
                <a:spcPts val="0"/>
              </a:spcBef>
              <a:buNone/>
              <a:defRPr sz="6600" baseline="0">
                <a:solidFill>
                  <a:schemeClr val="bg1"/>
                </a:solidFill>
                <a:latin typeface="Raleway ExtraBold" pitchFamily="2" charset="-52"/>
              </a:defRPr>
            </a:lvl1pPr>
            <a:lvl2pPr marL="457200" indent="0">
              <a:buNone/>
              <a:defRPr sz="7200">
                <a:latin typeface="Raleway ExtraBold" pitchFamily="2" charset="-52"/>
              </a:defRPr>
            </a:lvl2pPr>
            <a:lvl3pPr marL="914400" indent="0">
              <a:buNone/>
              <a:defRPr sz="7200">
                <a:latin typeface="Raleway ExtraBold" pitchFamily="2" charset="-52"/>
              </a:defRPr>
            </a:lvl3pPr>
            <a:lvl4pPr marL="1371600" indent="0">
              <a:buNone/>
              <a:defRPr sz="7200">
                <a:latin typeface="Raleway ExtraBold" pitchFamily="2" charset="-52"/>
              </a:defRPr>
            </a:lvl4pPr>
            <a:lvl5pPr marL="1828800" indent="0">
              <a:buNone/>
              <a:defRPr sz="7200">
                <a:latin typeface="Raleway ExtraBold" pitchFamily="2" charset="-52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43618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06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3" r:id="rId4"/>
    <p:sldLayoutId id="2147483651" r:id="rId5"/>
    <p:sldLayoutId id="2147483652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81FEA333-77BD-48F8-9330-AB13DF419E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2210" y="2485372"/>
            <a:ext cx="4579403" cy="18872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6400" dirty="0"/>
              <a:t>ЦЕЛЕВОЕ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18423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C1C8604A-2FAA-45A1-99B7-1EE2F4E7C2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29" y="898065"/>
            <a:ext cx="5000930" cy="613696"/>
          </a:xfrm>
        </p:spPr>
        <p:txBody>
          <a:bodyPr/>
          <a:lstStyle/>
          <a:p>
            <a:r>
              <a:rPr lang="ru-RU" sz="3600" dirty="0"/>
              <a:t>ЦЕЛЕВОЕ ОБУЧЕНИЕ</a:t>
            </a:r>
            <a:endParaRPr lang="ru-RU" sz="3600" b="1" dirty="0"/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F71E837B-034C-4A1A-8AB3-563A3D35D682}"/>
              </a:ext>
            </a:extLst>
          </p:cNvPr>
          <p:cNvSpPr txBox="1">
            <a:spLocks/>
          </p:cNvSpPr>
          <p:nvPr/>
        </p:nvSpPr>
        <p:spPr>
          <a:xfrm>
            <a:off x="112246" y="1819671"/>
            <a:ext cx="5221752" cy="376936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1"/>
                </a:solidFill>
                <a:latin typeface="Raleway ExtraBold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Raleway ExtraBold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aleway ExtraBold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Raleway ExtraBold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Raleway ExtraBold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Уникальная возможность получить качественное образование без значительных финансовых вложений с дальнейшим трудоустройством по полученной специальности</a:t>
            </a:r>
          </a:p>
        </p:txBody>
      </p:sp>
      <p:pic>
        <p:nvPicPr>
          <p:cNvPr id="6" name="Picture 2" descr="C:\Users\Prudnikova_LA.ADSM\Desktop\Целевой наб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8" y="-1"/>
            <a:ext cx="6858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8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9853A608-9D2F-4E91-AD25-F6DFDB3F12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7754" y="422962"/>
            <a:ext cx="10561320" cy="7718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/>
              <a:t>УЧАСТНИКИ ДОГОВОРНЫХ ОТНОШЕНИЙ В РАМКАХ ЦЕЛЕВОГО ОБУЧЕНИЯ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7791" y="2628901"/>
            <a:ext cx="2950001" cy="1591245"/>
          </a:xfrm>
          <a:prstGeom prst="roundRect">
            <a:avLst/>
          </a:prstGeom>
          <a:solidFill>
            <a:srgbClr val="8485A5"/>
          </a:solidFill>
          <a:ln w="9525" cap="flat" cmpd="sng" algn="ctr">
            <a:solidFill>
              <a:srgbClr val="E84D6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7791" y="3031560"/>
            <a:ext cx="30451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ЗАКАЗЧИК ЦЕЛЕВОГО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ОБУЧЕНИЯ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453498" y="3245312"/>
            <a:ext cx="1169377" cy="341948"/>
          </a:xfrm>
          <a:prstGeom prst="rightArrow">
            <a:avLst/>
          </a:prstGeom>
          <a:solidFill>
            <a:srgbClr val="8485A5"/>
          </a:solidFill>
          <a:ln w="9525" cap="flat" cmpd="sng" algn="ctr">
            <a:solidFill>
              <a:srgbClr val="E84D6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38582" y="2628900"/>
            <a:ext cx="2950001" cy="1591245"/>
          </a:xfrm>
          <a:prstGeom prst="roundRect">
            <a:avLst/>
          </a:prstGeom>
          <a:solidFill>
            <a:srgbClr val="8485A5"/>
          </a:solidFill>
          <a:ln w="9525" cap="flat" cmpd="sng" algn="ctr">
            <a:solidFill>
              <a:srgbClr val="E84D6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РАБОТОДАТЕЛЬ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89373" y="2651437"/>
            <a:ext cx="2950001" cy="1591245"/>
          </a:xfrm>
          <a:prstGeom prst="roundRect">
            <a:avLst/>
          </a:prstGeom>
          <a:solidFill>
            <a:srgbClr val="8485A5"/>
          </a:solidFill>
          <a:ln w="9525" cap="flat" cmpd="sng" algn="ctr">
            <a:solidFill>
              <a:srgbClr val="E84D6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ГРАЖДАНИН, ЖЕЛАЮЩИЙ ЗАКЛЮЧИТЬ ДОГОВОР О ЦЕЛЕВОМ ОБУЧЕНИИ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45" y="2919046"/>
            <a:ext cx="7614138" cy="453932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15" name="Стрелка вправо 14"/>
          <p:cNvSpPr/>
          <p:nvPr/>
        </p:nvSpPr>
        <p:spPr>
          <a:xfrm>
            <a:off x="7604290" y="3276086"/>
            <a:ext cx="1169377" cy="341948"/>
          </a:xfrm>
          <a:prstGeom prst="rightArrow">
            <a:avLst/>
          </a:prstGeom>
          <a:solidFill>
            <a:srgbClr val="8485A5"/>
          </a:solidFill>
          <a:ln w="9525" cap="flat" cmpd="sng" algn="ctr">
            <a:solidFill>
              <a:srgbClr val="E84D6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4AC24B34-BE88-4557-A849-90D4409DE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5400" dirty="0"/>
              <a:t>ВИДЫ 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9088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59FD8A-7C0B-4B92-86CF-06C9297CE1C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4D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A2AA483-5EC3-4151-B5D3-6C51DD4D612A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4D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Picture background">
            <a:extLst>
              <a:ext uri="{FF2B5EF4-FFF2-40B4-BE49-F238E27FC236}">
                <a16:creationId xmlns:a16="http://schemas.microsoft.com/office/drawing/2014/main" id="{CA618BC0-A862-4CC0-8F95-1790861E9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r="11379"/>
          <a:stretch/>
        </p:blipFill>
        <p:spPr bwMode="auto">
          <a:xfrm>
            <a:off x="8188654" y="3429000"/>
            <a:ext cx="4003346" cy="3429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icture background">
            <a:extLst>
              <a:ext uri="{FF2B5EF4-FFF2-40B4-BE49-F238E27FC236}">
                <a16:creationId xmlns:a16="http://schemas.microsoft.com/office/drawing/2014/main" id="{E33304D7-BFD2-4643-A921-D9EC66040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r="10746"/>
          <a:stretch/>
        </p:blipFill>
        <p:spPr bwMode="auto">
          <a:xfrm>
            <a:off x="4094326" y="3429000"/>
            <a:ext cx="4031739" cy="3429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icture background">
            <a:extLst>
              <a:ext uri="{FF2B5EF4-FFF2-40B4-BE49-F238E27FC236}">
                <a16:creationId xmlns:a16="http://schemas.microsoft.com/office/drawing/2014/main" id="{AA23B47C-B393-4BEC-98E5-00A2AABC2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3" r="13129"/>
          <a:stretch/>
        </p:blipFill>
        <p:spPr bwMode="auto">
          <a:xfrm>
            <a:off x="0" y="3429000"/>
            <a:ext cx="4031739" cy="3429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5A8953-F486-470B-B013-B3CDFA06B399}"/>
              </a:ext>
            </a:extLst>
          </p:cNvPr>
          <p:cNvSpPr txBox="1"/>
          <p:nvPr/>
        </p:nvSpPr>
        <p:spPr>
          <a:xfrm>
            <a:off x="114830" y="360283"/>
            <a:ext cx="380207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 КВОТЕ ЦЕЛЕВОГО ПРИЁМА</a:t>
            </a:r>
            <a:r>
              <a:rPr lang="ru-RU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Доля бюджетных мест, выделенных под целевое. Только при поступлении в вуз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4FEA5-0BD5-4C10-8BAF-12170C14E361}"/>
              </a:ext>
            </a:extLst>
          </p:cNvPr>
          <p:cNvSpPr txBox="1"/>
          <p:nvPr/>
        </p:nvSpPr>
        <p:spPr>
          <a:xfrm>
            <a:off x="4209156" y="575726"/>
            <a:ext cx="380207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ПО КВОТЕ</a:t>
            </a:r>
            <a:r>
              <a:rPr lang="ru-RU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Абитуриент поступает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общем порядке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 другой льготе или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платное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BAF709-0C2F-4274-92F5-C9C0D9E01832}"/>
              </a:ext>
            </a:extLst>
          </p:cNvPr>
          <p:cNvSpPr txBox="1"/>
          <p:nvPr/>
        </p:nvSpPr>
        <p:spPr>
          <a:xfrm>
            <a:off x="8289288" y="206395"/>
            <a:ext cx="380207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ДЛЯ СТУДЕНТОВ</a:t>
            </a:r>
            <a:r>
              <a:rPr lang="ru-RU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Договор заключается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с абитуриентом,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 со студентом,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уже обучающимся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образовательной организации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D0F13DF-36C9-47F5-8665-BC95095C6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599" y="365003"/>
            <a:ext cx="10907782" cy="663575"/>
          </a:xfrm>
        </p:spPr>
        <p:txBody>
          <a:bodyPr/>
          <a:lstStyle/>
          <a:p>
            <a:r>
              <a:rPr lang="ru-RU" sz="3200" dirty="0" smtClean="0"/>
              <a:t>ПРЕИМУЩЕСТВА </a:t>
            </a:r>
            <a:r>
              <a:rPr lang="ru-RU" sz="3200" dirty="0"/>
              <a:t>ЦЕЛЕВОГО ОБУЧЕНИЯ</a:t>
            </a:r>
          </a:p>
          <a:p>
            <a:endParaRPr lang="ru-RU" sz="32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BC1238B-B081-4C5B-A8F3-04C81CEF06AE}"/>
              </a:ext>
            </a:extLst>
          </p:cNvPr>
          <p:cNvGrpSpPr/>
          <p:nvPr/>
        </p:nvGrpSpPr>
        <p:grpSpPr>
          <a:xfrm>
            <a:off x="4781610" y="1520455"/>
            <a:ext cx="2978138" cy="3437514"/>
            <a:chOff x="4606930" y="1726157"/>
            <a:chExt cx="2978138" cy="343751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751B1CD-CA8F-43B6-8D10-22280AFB7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388" y="1726157"/>
              <a:ext cx="2637223" cy="2289777"/>
            </a:xfrm>
            <a:prstGeom prst="rect">
              <a:avLst/>
            </a:prstGeom>
          </p:spPr>
        </p:pic>
        <p:sp>
          <p:nvSpPr>
            <p:cNvPr id="19" name="Текст 4">
              <a:extLst>
                <a:ext uri="{FF2B5EF4-FFF2-40B4-BE49-F238E27FC236}">
                  <a16:creationId xmlns:a16="http://schemas.microsoft.com/office/drawing/2014/main" id="{8D99B58C-9DD3-46CF-B2FB-2A66276D11CA}"/>
                </a:ext>
              </a:extLst>
            </p:cNvPr>
            <p:cNvSpPr txBox="1">
              <a:spLocks/>
            </p:cNvSpPr>
            <p:nvPr/>
          </p:nvSpPr>
          <p:spPr>
            <a:xfrm>
              <a:off x="4606930" y="4205404"/>
              <a:ext cx="2978138" cy="958267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marR="0" indent="0" algn="l" defTabSz="914400" rtl="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400" b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336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336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336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336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b="1" dirty="0">
                  <a:solidFill>
                    <a:srgbClr val="4D5291"/>
                  </a:solidFill>
                </a:rPr>
                <a:t>ДОПОЛНИТЕЛЬНЫЕ МЕРЫ ПОДДЕРЖКИ ОТ РАБОТОДАТЕЛЯ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3D2358F-7E0E-46EA-96CD-17A3412C6380}"/>
              </a:ext>
            </a:extLst>
          </p:cNvPr>
          <p:cNvGrpSpPr/>
          <p:nvPr/>
        </p:nvGrpSpPr>
        <p:grpSpPr>
          <a:xfrm>
            <a:off x="1086085" y="1520455"/>
            <a:ext cx="3067051" cy="3817090"/>
            <a:chOff x="773437" y="1726157"/>
            <a:chExt cx="3067051" cy="381709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936E288-5FA3-4987-9113-2109D97F5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075" y="1726157"/>
              <a:ext cx="2289777" cy="2289777"/>
            </a:xfrm>
            <a:prstGeom prst="rect">
              <a:avLst/>
            </a:prstGeom>
          </p:spPr>
        </p:pic>
        <p:sp>
          <p:nvSpPr>
            <p:cNvPr id="20" name="Текст 4">
              <a:extLst>
                <a:ext uri="{FF2B5EF4-FFF2-40B4-BE49-F238E27FC236}">
                  <a16:creationId xmlns:a16="http://schemas.microsoft.com/office/drawing/2014/main" id="{07A1CDA7-C3AF-4098-B49E-5F37CF88B608}"/>
                </a:ext>
              </a:extLst>
            </p:cNvPr>
            <p:cNvSpPr txBox="1">
              <a:spLocks/>
            </p:cNvSpPr>
            <p:nvPr/>
          </p:nvSpPr>
          <p:spPr>
            <a:xfrm>
              <a:off x="773437" y="4205404"/>
              <a:ext cx="3067051" cy="1337843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marR="0" indent="0" algn="l" defTabSz="914400" rtl="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400" b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336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336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336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336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b="1" dirty="0">
                  <a:solidFill>
                    <a:srgbClr val="4D5291"/>
                  </a:solidFill>
                </a:rPr>
                <a:t>ГАРАНТИЯ ПОСЛЕДУЮЩЕГО ТРУДОУСТРОЙСТВА ПОСЛЕ ОБУЧЕНИЯ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8BA7897-9E2E-4870-AAD5-8D25B61BC994}"/>
              </a:ext>
            </a:extLst>
          </p:cNvPr>
          <p:cNvGrpSpPr/>
          <p:nvPr/>
        </p:nvGrpSpPr>
        <p:grpSpPr>
          <a:xfrm>
            <a:off x="8388223" y="1520455"/>
            <a:ext cx="2717693" cy="3434548"/>
            <a:chOff x="8075575" y="1729124"/>
            <a:chExt cx="2717693" cy="343454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37BDD0E-ED86-4A6A-9A41-09F176953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253" y="1729124"/>
              <a:ext cx="2288338" cy="2286810"/>
            </a:xfrm>
            <a:prstGeom prst="rect">
              <a:avLst/>
            </a:prstGeom>
          </p:spPr>
        </p:pic>
        <p:sp>
          <p:nvSpPr>
            <p:cNvPr id="10" name="Текст 4">
              <a:extLst>
                <a:ext uri="{FF2B5EF4-FFF2-40B4-BE49-F238E27FC236}">
                  <a16:creationId xmlns:a16="http://schemas.microsoft.com/office/drawing/2014/main" id="{1FE8FF71-958B-44B6-8E29-EFA408D31DFB}"/>
                </a:ext>
              </a:extLst>
            </p:cNvPr>
            <p:cNvSpPr txBox="1">
              <a:spLocks/>
            </p:cNvSpPr>
            <p:nvPr/>
          </p:nvSpPr>
          <p:spPr>
            <a:xfrm>
              <a:off x="8075575" y="4205404"/>
              <a:ext cx="2717693" cy="95826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marR="0" indent="0" algn="l" defTabSz="914400" rtl="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400" b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336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336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336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336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b="1" dirty="0">
                  <a:solidFill>
                    <a:srgbClr val="4D5291"/>
                  </a:solidFill>
                </a:rPr>
                <a:t>ПРАКТИКИ, СТАЖИРОВКИ </a:t>
              </a:r>
              <a:r>
                <a:rPr lang="en-US" b="1" dirty="0">
                  <a:solidFill>
                    <a:srgbClr val="4D5291"/>
                  </a:solidFill>
                </a:rPr>
                <a:t/>
              </a:r>
              <a:br>
                <a:rPr lang="en-US" b="1" dirty="0">
                  <a:solidFill>
                    <a:srgbClr val="4D5291"/>
                  </a:solidFill>
                </a:rPr>
              </a:br>
              <a:r>
                <a:rPr lang="ru-RU" b="1" dirty="0">
                  <a:solidFill>
                    <a:srgbClr val="4D5291"/>
                  </a:solidFill>
                </a:rPr>
                <a:t>У РАБОТОДАТЕЛЯ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3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56890CAA-A49D-4CCD-926E-9E6A25EE54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КАК ПОДАТЬ ЗАЯВКУ</a:t>
            </a:r>
          </a:p>
        </p:txBody>
      </p:sp>
    </p:spTree>
    <p:extLst>
      <p:ext uri="{BB962C8B-B14F-4D97-AF65-F5344CB8AC3E}">
        <p14:creationId xmlns:p14="http://schemas.microsoft.com/office/powerpoint/2010/main" val="26288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6AB57AF-7C10-4F7A-A319-1C2E84CB7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ПОДАЧА ЗАЯВКИ АБИТУРИЕНТОМ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EA9296C-1308-464B-9584-0144AD1C7711}"/>
              </a:ext>
            </a:extLst>
          </p:cNvPr>
          <p:cNvGrpSpPr/>
          <p:nvPr/>
        </p:nvGrpSpPr>
        <p:grpSpPr>
          <a:xfrm>
            <a:off x="973379" y="1373482"/>
            <a:ext cx="1180184" cy="1180184"/>
            <a:chOff x="607184" y="1511536"/>
            <a:chExt cx="1372341" cy="137234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423DCFCB-87F6-45F6-9799-9FDC1024B341}"/>
                </a:ext>
              </a:extLst>
            </p:cNvPr>
            <p:cNvSpPr/>
            <p:nvPr/>
          </p:nvSpPr>
          <p:spPr>
            <a:xfrm>
              <a:off x="607184" y="1511536"/>
              <a:ext cx="1372341" cy="1372341"/>
            </a:xfrm>
            <a:prstGeom prst="ellipse">
              <a:avLst/>
            </a:prstGeom>
            <a:noFill/>
            <a:ln w="57150">
              <a:solidFill>
                <a:srgbClr val="E84D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8D884810-AF24-4A1B-9514-6497059A1FE7}"/>
                </a:ext>
              </a:extLst>
            </p:cNvPr>
            <p:cNvGrpSpPr/>
            <p:nvPr/>
          </p:nvGrpSpPr>
          <p:grpSpPr>
            <a:xfrm>
              <a:off x="922958" y="1703692"/>
              <a:ext cx="740792" cy="988028"/>
              <a:chOff x="3856586" y="1812110"/>
              <a:chExt cx="740792" cy="98802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97F092-10EC-4806-9623-BA5C9E5A72DF}"/>
                  </a:ext>
                </a:extLst>
              </p:cNvPr>
              <p:cNvSpPr txBox="1"/>
              <p:nvPr/>
            </p:nvSpPr>
            <p:spPr>
              <a:xfrm>
                <a:off x="4056135" y="1812110"/>
                <a:ext cx="341694" cy="6635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5400" b="1" dirty="0">
                    <a:solidFill>
                      <a:srgbClr val="4D529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1</a:t>
                </a:r>
                <a:endParaRPr lang="ru-RU" sz="6600" b="1" dirty="0">
                  <a:solidFill>
                    <a:srgbClr val="4D5292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B07AAE-9761-4B61-AC81-DE8A20002F72}"/>
                  </a:ext>
                </a:extLst>
              </p:cNvPr>
              <p:cNvSpPr txBox="1"/>
              <p:nvPr/>
            </p:nvSpPr>
            <p:spPr>
              <a:xfrm>
                <a:off x="3856586" y="2518784"/>
                <a:ext cx="740792" cy="2813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ru-RU" sz="2400" b="1" dirty="0">
                    <a:solidFill>
                      <a:srgbClr val="4D529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ШАГ</a:t>
                </a: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E085537-0234-4D39-94A1-30FBD3E5BE52}"/>
              </a:ext>
            </a:extLst>
          </p:cNvPr>
          <p:cNvSpPr txBox="1"/>
          <p:nvPr/>
        </p:nvSpPr>
        <p:spPr>
          <a:xfrm>
            <a:off x="2269857" y="1639326"/>
            <a:ext cx="3809606" cy="7114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4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ВЫБРАТЬ ПРЕДЛОЖЕНИЕ</a:t>
            </a:r>
            <a:br>
              <a:rPr lang="ru-RU" sz="24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 ЦЕЛЕВОМ ОБУЧЕНИИ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8BAE97-1C10-45B6-BEFB-EECFB8EA5C13}"/>
              </a:ext>
            </a:extLst>
          </p:cNvPr>
          <p:cNvSpPr txBox="1"/>
          <p:nvPr/>
        </p:nvSpPr>
        <p:spPr>
          <a:xfrm>
            <a:off x="1315277" y="3215183"/>
            <a:ext cx="2889194" cy="5692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НАЙТИ ПРЕДЛОЖЕНИЯ</a:t>
            </a:r>
            <a:b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РАБОТОДАТЕЛЕЙ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EF5FB3-B527-4082-AD61-401B1A61EF89}"/>
              </a:ext>
            </a:extLst>
          </p:cNvPr>
          <p:cNvSpPr txBox="1"/>
          <p:nvPr/>
        </p:nvSpPr>
        <p:spPr>
          <a:xfrm>
            <a:off x="1315277" y="4391743"/>
            <a:ext cx="3130355" cy="5692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ИЗУЧИТЬ ПРЕДЛОЖЕНИЯ</a:t>
            </a:r>
            <a:b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 ЦЕЛЕВОМ ОБУЧЕНИИ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C8CC1EB-E1B1-4FBF-A462-F50622B77F28}"/>
              </a:ext>
            </a:extLst>
          </p:cNvPr>
          <p:cNvCxnSpPr>
            <a:cxnSpLocks/>
          </p:cNvCxnSpPr>
          <p:nvPr/>
        </p:nvCxnSpPr>
        <p:spPr>
          <a:xfrm>
            <a:off x="1083520" y="3323402"/>
            <a:ext cx="0" cy="1516987"/>
          </a:xfrm>
          <a:prstGeom prst="line">
            <a:avLst/>
          </a:prstGeom>
          <a:ln w="57150">
            <a:solidFill>
              <a:srgbClr val="E84D6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AC5057F-AE7A-4DD4-AF39-2DA04B6469A7}"/>
              </a:ext>
            </a:extLst>
          </p:cNvPr>
          <p:cNvGrpSpPr/>
          <p:nvPr/>
        </p:nvGrpSpPr>
        <p:grpSpPr>
          <a:xfrm>
            <a:off x="6753665" y="1373482"/>
            <a:ext cx="1180184" cy="1180184"/>
            <a:chOff x="607184" y="1511536"/>
            <a:chExt cx="1372341" cy="1372341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B7F5B8FE-94B3-4162-B01B-943DF1BBDB38}"/>
                </a:ext>
              </a:extLst>
            </p:cNvPr>
            <p:cNvSpPr/>
            <p:nvPr/>
          </p:nvSpPr>
          <p:spPr>
            <a:xfrm>
              <a:off x="607184" y="1511536"/>
              <a:ext cx="1372341" cy="1372341"/>
            </a:xfrm>
            <a:prstGeom prst="ellipse">
              <a:avLst/>
            </a:prstGeom>
            <a:noFill/>
            <a:ln w="57150">
              <a:solidFill>
                <a:srgbClr val="E84D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1C4C2F17-725B-4FFA-9384-AF62B6ADE500}"/>
                </a:ext>
              </a:extLst>
            </p:cNvPr>
            <p:cNvGrpSpPr/>
            <p:nvPr/>
          </p:nvGrpSpPr>
          <p:grpSpPr>
            <a:xfrm>
              <a:off x="922958" y="1703692"/>
              <a:ext cx="740792" cy="988028"/>
              <a:chOff x="3856586" y="1812110"/>
              <a:chExt cx="740792" cy="988028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AF76D46-EF55-481E-B383-108EE61AF8BC}"/>
                  </a:ext>
                </a:extLst>
              </p:cNvPr>
              <p:cNvSpPr txBox="1"/>
              <p:nvPr/>
            </p:nvSpPr>
            <p:spPr>
              <a:xfrm>
                <a:off x="4056135" y="1812110"/>
                <a:ext cx="341694" cy="6635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ru-RU" sz="5400" b="1" dirty="0">
                    <a:solidFill>
                      <a:srgbClr val="4D529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2</a:t>
                </a:r>
                <a:endParaRPr lang="ru-RU" sz="6600" b="1" dirty="0">
                  <a:solidFill>
                    <a:srgbClr val="4D5292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283087-6665-4799-A862-E2F31E8CDF11}"/>
                  </a:ext>
                </a:extLst>
              </p:cNvPr>
              <p:cNvSpPr txBox="1"/>
              <p:nvPr/>
            </p:nvSpPr>
            <p:spPr>
              <a:xfrm>
                <a:off x="3856586" y="2518784"/>
                <a:ext cx="740792" cy="2813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ru-RU" sz="2400" b="1" dirty="0">
                    <a:solidFill>
                      <a:srgbClr val="4D529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ШАГ</a:t>
                </a:r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BB0C13D-8231-43F4-AC40-B293260F8D53}"/>
              </a:ext>
            </a:extLst>
          </p:cNvPr>
          <p:cNvSpPr txBox="1"/>
          <p:nvPr/>
        </p:nvSpPr>
        <p:spPr>
          <a:xfrm>
            <a:off x="8122622" y="1438619"/>
            <a:ext cx="2477994" cy="10309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4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ПОДАТЬ ЗАЯВКУ</a:t>
            </a:r>
            <a:br>
              <a:rPr lang="ru-RU" sz="24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ЦЕЛЕВОЕ</a:t>
            </a:r>
            <a:br>
              <a:rPr lang="ru-RU" sz="24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ОБУЧЕНИЕ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192953-75A0-448A-AE6D-970E080E19D4}"/>
              </a:ext>
            </a:extLst>
          </p:cNvPr>
          <p:cNvSpPr txBox="1"/>
          <p:nvPr/>
        </p:nvSpPr>
        <p:spPr>
          <a:xfrm>
            <a:off x="7025224" y="2806485"/>
            <a:ext cx="4071148" cy="2664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ВЫБРАТЬ СПОСОБ ПОДАЧИ ЗАЯВКИ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0B4B7D-65A9-4905-B7B1-549E8F87ABC3}"/>
              </a:ext>
            </a:extLst>
          </p:cNvPr>
          <p:cNvSpPr txBox="1"/>
          <p:nvPr/>
        </p:nvSpPr>
        <p:spPr>
          <a:xfrm>
            <a:off x="7025224" y="5226265"/>
            <a:ext cx="1740861" cy="2582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ПОДАТЬ </a:t>
            </a:r>
            <a: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ЗАЯВКУ</a:t>
            </a:r>
            <a:endParaRPr lang="ru-RU" b="1" dirty="0">
              <a:solidFill>
                <a:srgbClr val="4D52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F81988BD-45DA-4776-801B-A681CE1E25C3}"/>
              </a:ext>
            </a:extLst>
          </p:cNvPr>
          <p:cNvCxnSpPr>
            <a:cxnSpLocks/>
          </p:cNvCxnSpPr>
          <p:nvPr/>
        </p:nvCxnSpPr>
        <p:spPr>
          <a:xfrm>
            <a:off x="6793467" y="2941872"/>
            <a:ext cx="0" cy="2446948"/>
          </a:xfrm>
          <a:prstGeom prst="line">
            <a:avLst/>
          </a:prstGeom>
          <a:ln w="57150">
            <a:solidFill>
              <a:srgbClr val="E84D6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D36BB02-2522-4629-B50B-09F7B0099425}"/>
              </a:ext>
            </a:extLst>
          </p:cNvPr>
          <p:cNvSpPr txBox="1"/>
          <p:nvPr/>
        </p:nvSpPr>
        <p:spPr>
          <a:xfrm>
            <a:off x="7633996" y="3518413"/>
            <a:ext cx="3345577" cy="32659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ru-RU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1-й способ – через «Госуслуги»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08542A-CE91-4C48-A609-05886EC62A26}"/>
              </a:ext>
            </a:extLst>
          </p:cNvPr>
          <p:cNvSpPr txBox="1"/>
          <p:nvPr/>
        </p:nvSpPr>
        <p:spPr>
          <a:xfrm>
            <a:off x="7651978" y="4236001"/>
            <a:ext cx="3566644" cy="59715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ru-RU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2-й способ – в письменном</a:t>
            </a:r>
            <a:br>
              <a:rPr lang="ru-RU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виде на бумажном носителе</a:t>
            </a:r>
            <a:br>
              <a:rPr lang="ru-RU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образовательную организацию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DA7B2CB0-8988-4A19-A6C1-8186F7DBE600}"/>
              </a:ext>
            </a:extLst>
          </p:cNvPr>
          <p:cNvCxnSpPr>
            <a:cxnSpLocks/>
            <a:stCxn id="63" idx="1"/>
          </p:cNvCxnSpPr>
          <p:nvPr/>
        </p:nvCxnSpPr>
        <p:spPr>
          <a:xfrm flipH="1">
            <a:off x="6784478" y="4534581"/>
            <a:ext cx="867500" cy="0"/>
          </a:xfrm>
          <a:prstGeom prst="line">
            <a:avLst/>
          </a:prstGeom>
          <a:ln w="47625">
            <a:solidFill>
              <a:srgbClr val="E84D6F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AB78BA0B-0B7C-42A4-A95B-7FEF3703CA35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6802460" y="3681709"/>
            <a:ext cx="831536" cy="0"/>
          </a:xfrm>
          <a:prstGeom prst="line">
            <a:avLst/>
          </a:prstGeom>
          <a:ln w="47625">
            <a:solidFill>
              <a:srgbClr val="E84D6F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0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6AB57AF-7C10-4F7A-A319-1C2E84CB7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ПОДАЧА ЗАЯВКИ АБИТУРИЕНТОМ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31079AB-ACA3-4662-86D4-219883503EB3}"/>
              </a:ext>
            </a:extLst>
          </p:cNvPr>
          <p:cNvGrpSpPr/>
          <p:nvPr/>
        </p:nvGrpSpPr>
        <p:grpSpPr>
          <a:xfrm>
            <a:off x="223768" y="1113795"/>
            <a:ext cx="1180184" cy="1180184"/>
            <a:chOff x="607184" y="1511536"/>
            <a:chExt cx="1372341" cy="1372341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C90874D7-861E-441A-A4A3-5C867C00339E}"/>
                </a:ext>
              </a:extLst>
            </p:cNvPr>
            <p:cNvSpPr/>
            <p:nvPr/>
          </p:nvSpPr>
          <p:spPr>
            <a:xfrm>
              <a:off x="607184" y="1511536"/>
              <a:ext cx="1372341" cy="1372341"/>
            </a:xfrm>
            <a:prstGeom prst="ellipse">
              <a:avLst/>
            </a:prstGeom>
            <a:noFill/>
            <a:ln w="57150">
              <a:solidFill>
                <a:srgbClr val="E84D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FE6574A-0EE2-46DE-8773-8C935D4BB838}"/>
                </a:ext>
              </a:extLst>
            </p:cNvPr>
            <p:cNvGrpSpPr/>
            <p:nvPr/>
          </p:nvGrpSpPr>
          <p:grpSpPr>
            <a:xfrm>
              <a:off x="922958" y="1703692"/>
              <a:ext cx="740792" cy="988028"/>
              <a:chOff x="3856586" y="1812110"/>
              <a:chExt cx="740792" cy="988028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A4E5C5-E8AE-4599-9C65-55E78AE5BBE9}"/>
                  </a:ext>
                </a:extLst>
              </p:cNvPr>
              <p:cNvSpPr txBox="1"/>
              <p:nvPr/>
            </p:nvSpPr>
            <p:spPr>
              <a:xfrm>
                <a:off x="4056135" y="1812110"/>
                <a:ext cx="341694" cy="6635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ru-RU" sz="5400" b="1" dirty="0">
                    <a:solidFill>
                      <a:srgbClr val="4D529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3</a:t>
                </a:r>
                <a:endParaRPr lang="ru-RU" sz="6600" b="1" dirty="0">
                  <a:solidFill>
                    <a:srgbClr val="4D5292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D8E4E98-DA88-4A78-AB5C-31B982AA437F}"/>
                  </a:ext>
                </a:extLst>
              </p:cNvPr>
              <p:cNvSpPr txBox="1"/>
              <p:nvPr/>
            </p:nvSpPr>
            <p:spPr>
              <a:xfrm>
                <a:off x="3856586" y="2518784"/>
                <a:ext cx="740792" cy="2813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ru-RU" sz="2400" b="1" dirty="0">
                    <a:solidFill>
                      <a:srgbClr val="4D529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ШАГ</a:t>
                </a:r>
              </a:p>
            </p:txBody>
          </p:sp>
        </p:grp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DCA913B-7905-42B5-820F-56E4AECA528D}"/>
              </a:ext>
            </a:extLst>
          </p:cNvPr>
          <p:cNvGrpSpPr/>
          <p:nvPr/>
        </p:nvGrpSpPr>
        <p:grpSpPr>
          <a:xfrm>
            <a:off x="6124754" y="1130274"/>
            <a:ext cx="1180184" cy="1180184"/>
            <a:chOff x="607184" y="1511535"/>
            <a:chExt cx="1372342" cy="1372341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409A81AC-6FA3-4325-BB2A-D5E6008B98A0}"/>
                </a:ext>
              </a:extLst>
            </p:cNvPr>
            <p:cNvSpPr/>
            <p:nvPr/>
          </p:nvSpPr>
          <p:spPr>
            <a:xfrm>
              <a:off x="607184" y="1511535"/>
              <a:ext cx="1372342" cy="1372341"/>
            </a:xfrm>
            <a:prstGeom prst="ellipse">
              <a:avLst/>
            </a:prstGeom>
            <a:noFill/>
            <a:ln w="57150">
              <a:solidFill>
                <a:srgbClr val="E84D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3FD93140-CB25-4A07-88A0-815F008AF1CA}"/>
                </a:ext>
              </a:extLst>
            </p:cNvPr>
            <p:cNvGrpSpPr/>
            <p:nvPr/>
          </p:nvGrpSpPr>
          <p:grpSpPr>
            <a:xfrm>
              <a:off x="922958" y="1703692"/>
              <a:ext cx="740792" cy="988028"/>
              <a:chOff x="3856586" y="1812110"/>
              <a:chExt cx="740792" cy="988028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0E7406E-0B01-4D9B-A7A3-C650F525650B}"/>
                  </a:ext>
                </a:extLst>
              </p:cNvPr>
              <p:cNvSpPr txBox="1"/>
              <p:nvPr/>
            </p:nvSpPr>
            <p:spPr>
              <a:xfrm>
                <a:off x="4056135" y="1812110"/>
                <a:ext cx="341694" cy="6635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ru-RU" sz="5400" b="1" dirty="0">
                    <a:solidFill>
                      <a:srgbClr val="4D529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4</a:t>
                </a:r>
                <a:endParaRPr lang="ru-RU" sz="6600" b="1" dirty="0">
                  <a:solidFill>
                    <a:srgbClr val="4D5292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46D56DC-1C8E-4398-9F14-24EC358CD8BC}"/>
                  </a:ext>
                </a:extLst>
              </p:cNvPr>
              <p:cNvSpPr txBox="1"/>
              <p:nvPr/>
            </p:nvSpPr>
            <p:spPr>
              <a:xfrm>
                <a:off x="3856586" y="2518784"/>
                <a:ext cx="740792" cy="2813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ru-RU" sz="2400" b="1" dirty="0">
                    <a:solidFill>
                      <a:srgbClr val="4D529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ШАГ</a:t>
                </a:r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E9B047B-3E37-4FDB-B8D0-382544779DDD}"/>
              </a:ext>
            </a:extLst>
          </p:cNvPr>
          <p:cNvSpPr txBox="1"/>
          <p:nvPr/>
        </p:nvSpPr>
        <p:spPr>
          <a:xfrm>
            <a:off x="1575559" y="1235554"/>
            <a:ext cx="3930938" cy="9696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ПРОВЕРИТЬ ФАКТ ЗАЧИСЛЕНИЯ</a:t>
            </a:r>
            <a:b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ОБРАЗОВАТЕЛЬНУЮ</a:t>
            </a:r>
            <a:b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ОРГАНИЗАЦИЮ.</a:t>
            </a:r>
            <a:b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ВЫЯСНИТЬ ДАТУ ПРИКАЗА.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2B0DCE-459E-4AFB-9461-D982E37DBC81}"/>
              </a:ext>
            </a:extLst>
          </p:cNvPr>
          <p:cNvSpPr txBox="1"/>
          <p:nvPr/>
        </p:nvSpPr>
        <p:spPr>
          <a:xfrm>
            <a:off x="7476545" y="1113795"/>
            <a:ext cx="1899592" cy="119666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ts val="2400"/>
              </a:lnSpc>
            </a:pPr>
            <a:r>
              <a:rPr lang="ru-RU" sz="24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ЗАКЛЮЧИТЬ</a:t>
            </a:r>
            <a:br>
              <a:rPr lang="ru-RU" sz="24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ДОГОВОР</a:t>
            </a:r>
            <a:br>
              <a:rPr lang="ru-RU" sz="24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 ЦЕЛЕВОМ</a:t>
            </a:r>
            <a:br>
              <a:rPr lang="ru-RU" sz="24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ОБУЧЕНИИ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1C20BC-4E5E-4491-9D72-7CF40D20FB1C}"/>
              </a:ext>
            </a:extLst>
          </p:cNvPr>
          <p:cNvSpPr txBox="1"/>
          <p:nvPr/>
        </p:nvSpPr>
        <p:spPr>
          <a:xfrm>
            <a:off x="481222" y="2580321"/>
            <a:ext cx="5397674" cy="36682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ЗАПЛАНИРОВАТЬ ПОДПИСАНИЕ ДОГОВОРА</a:t>
            </a:r>
            <a:b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 ЦЕЛЕВОМ ОБУЧЕНИИ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C523B9-6B56-440F-AC47-934B8A524A4A}"/>
              </a:ext>
            </a:extLst>
          </p:cNvPr>
          <p:cNvSpPr txBox="1"/>
          <p:nvPr/>
        </p:nvSpPr>
        <p:spPr>
          <a:xfrm>
            <a:off x="495327" y="4410616"/>
            <a:ext cx="5397671" cy="13335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ЕСЛИ АБИТУРИЕНТ РАНЕЕ ПОДАЛ ЗАЯВКУ</a:t>
            </a:r>
            <a:b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ЦЕЛЕВОЕ ОБУЧЕНИЕ ЧЕРЕЗ «ГОСУСЛУГИ»</a:t>
            </a:r>
            <a:b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ЭТУ ОБРАЗОВАТЕЛЬНУЮ ОРГАНИЗАЦИЮ</a:t>
            </a:r>
            <a:b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НЕОБХОДИМО СООБЩИТЬ ДИРЕКТОРУ, ЧТОБЫ</a:t>
            </a:r>
            <a:b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СВЕДЕНИЯ О ЗАЧИСЛЕНИИ БЫЛИ НАПРАВЛЕНЫ</a:t>
            </a:r>
            <a:b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ЗАКАЗЧИКУ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6C00A81-D3AC-4186-89B6-66FEC3225E82}"/>
              </a:ext>
            </a:extLst>
          </p:cNvPr>
          <p:cNvCxnSpPr>
            <a:cxnSpLocks/>
          </p:cNvCxnSpPr>
          <p:nvPr/>
        </p:nvCxnSpPr>
        <p:spPr>
          <a:xfrm>
            <a:off x="263570" y="2760089"/>
            <a:ext cx="0" cy="2317322"/>
          </a:xfrm>
          <a:prstGeom prst="line">
            <a:avLst/>
          </a:prstGeom>
          <a:ln w="57150">
            <a:solidFill>
              <a:srgbClr val="E84D6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E0B5803-A3A3-448C-8F71-DC13D11D5713}"/>
              </a:ext>
            </a:extLst>
          </p:cNvPr>
          <p:cNvSpPr txBox="1"/>
          <p:nvPr/>
        </p:nvSpPr>
        <p:spPr>
          <a:xfrm>
            <a:off x="822851" y="3220762"/>
            <a:ext cx="4683643" cy="8494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ts val="1800"/>
              </a:lnSpc>
            </a:pPr>
            <a: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Подписать договор о целевом обучении можно</a:t>
            </a:r>
            <a:b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после того, как образовательная организация</a:t>
            </a:r>
            <a:b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издаст приказ о зачислении и передаст сведения</a:t>
            </a:r>
            <a:b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 этого приказа заказчику целевого обучения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83B601F9-2D07-4662-9A2A-9706A78254ED}"/>
              </a:ext>
            </a:extLst>
          </p:cNvPr>
          <p:cNvCxnSpPr>
            <a:cxnSpLocks/>
          </p:cNvCxnSpPr>
          <p:nvPr/>
        </p:nvCxnSpPr>
        <p:spPr>
          <a:xfrm flipH="1">
            <a:off x="272563" y="3628123"/>
            <a:ext cx="541296" cy="0"/>
          </a:xfrm>
          <a:prstGeom prst="line">
            <a:avLst/>
          </a:prstGeom>
          <a:ln w="47625">
            <a:solidFill>
              <a:srgbClr val="E84D6F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1FC4631-EEF3-4365-9391-572532B210AB}"/>
              </a:ext>
            </a:extLst>
          </p:cNvPr>
          <p:cNvSpPr txBox="1"/>
          <p:nvPr/>
        </p:nvSpPr>
        <p:spPr>
          <a:xfrm>
            <a:off x="6399828" y="2521157"/>
            <a:ext cx="5397674" cy="47786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ВЫБРАТЬ СПОСОБ </a:t>
            </a:r>
            <a: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ЗАКЛЮЧЕНИЯ</a:t>
            </a:r>
            <a:r>
              <a:rPr lang="ru-RU" sz="2000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ДОГОВОРА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88BC52-5859-4892-8135-73CE533CB080}"/>
              </a:ext>
            </a:extLst>
          </p:cNvPr>
          <p:cNvSpPr txBox="1"/>
          <p:nvPr/>
        </p:nvSpPr>
        <p:spPr>
          <a:xfrm>
            <a:off x="6413933" y="4963506"/>
            <a:ext cx="5476633" cy="6545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ЗАКЛЮЧИТЬ ДОГОВОР И В ТЕЧЕНИЕ 10 РАБОЧИХ</a:t>
            </a:r>
            <a:b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ДНЕЙ ПРОИНФОРМИРОВАТЬ РУКОВОДСТВО</a:t>
            </a:r>
            <a:b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b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ОБРАЗОВАТЕЛЬНОЙ ОРГАНИЗАЦИИ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D2FE2960-960E-4ADA-9648-C17C3BA64AFB}"/>
              </a:ext>
            </a:extLst>
          </p:cNvPr>
          <p:cNvCxnSpPr>
            <a:cxnSpLocks/>
          </p:cNvCxnSpPr>
          <p:nvPr/>
        </p:nvCxnSpPr>
        <p:spPr>
          <a:xfrm>
            <a:off x="6182176" y="2760089"/>
            <a:ext cx="0" cy="2530707"/>
          </a:xfrm>
          <a:prstGeom prst="line">
            <a:avLst/>
          </a:prstGeom>
          <a:ln w="57150">
            <a:solidFill>
              <a:srgbClr val="E84D6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AE13197-FC79-4876-886E-56EAEFB514D1}"/>
              </a:ext>
            </a:extLst>
          </p:cNvPr>
          <p:cNvSpPr txBox="1"/>
          <p:nvPr/>
        </p:nvSpPr>
        <p:spPr>
          <a:xfrm>
            <a:off x="6714845" y="3083434"/>
            <a:ext cx="5097133" cy="9696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ts val="1800"/>
              </a:lnSpc>
            </a:pPr>
            <a: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1-й способ – в электронном виде. Если образователь-</a:t>
            </a:r>
            <a:b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ная организация является стороной договора,</a:t>
            </a:r>
            <a:b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 подписывают договор на ЕЦП «Работа в России»,</a:t>
            </a:r>
            <a:b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как и заказчик. Абитуриент подписывает договор</a:t>
            </a:r>
            <a:b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 помощью приложения «</a:t>
            </a:r>
            <a:r>
              <a:rPr lang="ru-RU" sz="1600" i="1" dirty="0" err="1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Госключ</a:t>
            </a:r>
            <a: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3B79E660-74B5-46C5-90C4-96A1BBA80205}"/>
              </a:ext>
            </a:extLst>
          </p:cNvPr>
          <p:cNvCxnSpPr>
            <a:cxnSpLocks/>
          </p:cNvCxnSpPr>
          <p:nvPr/>
        </p:nvCxnSpPr>
        <p:spPr>
          <a:xfrm flipH="1">
            <a:off x="6191170" y="3568246"/>
            <a:ext cx="504405" cy="0"/>
          </a:xfrm>
          <a:prstGeom prst="line">
            <a:avLst/>
          </a:prstGeom>
          <a:ln w="47625">
            <a:solidFill>
              <a:srgbClr val="E84D6F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D50D3E3-D8C7-413D-9881-D15E06FCA1A8}"/>
              </a:ext>
            </a:extLst>
          </p:cNvPr>
          <p:cNvSpPr txBox="1"/>
          <p:nvPr/>
        </p:nvSpPr>
        <p:spPr>
          <a:xfrm>
            <a:off x="6714845" y="4413207"/>
            <a:ext cx="5097133" cy="13142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ts val="1800"/>
              </a:lnSpc>
            </a:pPr>
            <a:r>
              <a:rPr lang="ru-RU" sz="1600" i="1" dirty="0">
                <a:solidFill>
                  <a:srgbClr val="4D52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2-й способ на бумаге</a:t>
            </a: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EA126707-0717-4A01-A4B9-D1584A20261C}"/>
              </a:ext>
            </a:extLst>
          </p:cNvPr>
          <p:cNvCxnSpPr>
            <a:cxnSpLocks/>
          </p:cNvCxnSpPr>
          <p:nvPr/>
        </p:nvCxnSpPr>
        <p:spPr>
          <a:xfrm flipH="1">
            <a:off x="6191170" y="4442453"/>
            <a:ext cx="504405" cy="0"/>
          </a:xfrm>
          <a:prstGeom prst="line">
            <a:avLst/>
          </a:prstGeom>
          <a:ln w="47625">
            <a:solidFill>
              <a:srgbClr val="E84D6F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6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723FD9D-81F1-49B2-96AD-2CF25E046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КРУПНЕЙШИЕ РАБОТОДАТЕЛИ СМОЛЕНСКОЙ ОБЛАСТИ,  ГОТОВЫЕ ЗАКЛЮЧАТЬ ДОГОВОРЫ О ЦЕЛЕВОМ ОБУЧЕНИИ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773C2E3-E4D5-47E3-8EDE-AF3285892303}"/>
              </a:ext>
            </a:extLst>
          </p:cNvPr>
          <p:cNvSpPr/>
          <p:nvPr/>
        </p:nvSpPr>
        <p:spPr>
          <a:xfrm>
            <a:off x="167785" y="4820811"/>
            <a:ext cx="35210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4D5292"/>
                </a:solidFill>
              </a:rPr>
              <a:t>АО «СМОЛЕНСКИЙ 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4D5292"/>
                </a:solidFill>
              </a:rPr>
              <a:t>АВИАЦИОННЫЙ ЗАВОД»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44D37BE-EE97-4E0A-8644-C7394FB72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34" y="3650270"/>
            <a:ext cx="1103131" cy="109220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773C2E3-E4D5-47E3-8EDE-AF3285892303}"/>
              </a:ext>
            </a:extLst>
          </p:cNvPr>
          <p:cNvSpPr/>
          <p:nvPr/>
        </p:nvSpPr>
        <p:spPr>
          <a:xfrm>
            <a:off x="493196" y="2449819"/>
            <a:ext cx="2870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4D5292"/>
                </a:solidFill>
              </a:rPr>
              <a:t>ПАО «ДОРОГОБУЖ»</a:t>
            </a:r>
            <a:endParaRPr lang="ru-RU" sz="2400" b="1" dirty="0">
              <a:solidFill>
                <a:srgbClr val="4D5292"/>
              </a:solidFill>
            </a:endParaRPr>
          </a:p>
        </p:txBody>
      </p:sp>
      <p:pic>
        <p:nvPicPr>
          <p:cNvPr id="20" name="Picture 1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49" y="1089553"/>
            <a:ext cx="1394902" cy="136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465" y="1199760"/>
            <a:ext cx="1373469" cy="86786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773C2E3-E4D5-47E3-8EDE-AF3285892303}"/>
              </a:ext>
            </a:extLst>
          </p:cNvPr>
          <p:cNvSpPr/>
          <p:nvPr/>
        </p:nvSpPr>
        <p:spPr>
          <a:xfrm>
            <a:off x="4209815" y="2080487"/>
            <a:ext cx="3490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4D5292"/>
                </a:solidFill>
              </a:rPr>
              <a:t>МУНИЦИПАЛЬНЫЕ </a:t>
            </a:r>
            <a:r>
              <a:rPr lang="ru-RU" sz="2400" b="1" dirty="0" smtClean="0">
                <a:solidFill>
                  <a:srgbClr val="4D5292"/>
                </a:solidFill>
              </a:rPr>
              <a:t>ОБРАЗОВАНИЯ РЕГИОНА</a:t>
            </a:r>
            <a:endParaRPr lang="ru-RU" sz="2400" b="1" dirty="0">
              <a:solidFill>
                <a:srgbClr val="4D5292"/>
              </a:solidFill>
            </a:endParaRPr>
          </a:p>
        </p:txBody>
      </p:sp>
      <p:pic>
        <p:nvPicPr>
          <p:cNvPr id="25" name="Picture 20" descr="C:\Users\Prudnikova_LA.ADSM\Downloads\скорая-AmoySha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51" y="926707"/>
            <a:ext cx="1426920" cy="14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773C2E3-E4D5-47E3-8EDE-AF3285892303}"/>
              </a:ext>
            </a:extLst>
          </p:cNvPr>
          <p:cNvSpPr/>
          <p:nvPr/>
        </p:nvSpPr>
        <p:spPr>
          <a:xfrm>
            <a:off x="8336653" y="2080486"/>
            <a:ext cx="3971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4D5292"/>
                </a:solidFill>
              </a:rPr>
              <a:t>ОГБУЗ «СТАНЦИЯ СКОРОЙ МЕДИЦИНСКОЙ ПОМОЩИ» Г. СМОЛЕНСКА</a:t>
            </a:r>
            <a:endParaRPr lang="ru-RU" sz="2400" b="1" dirty="0">
              <a:solidFill>
                <a:srgbClr val="4D5292"/>
              </a:solidFill>
            </a:endParaRPr>
          </a:p>
        </p:txBody>
      </p:sp>
      <p:pic>
        <p:nvPicPr>
          <p:cNvPr id="29" name="Picture 21" descr="ОАО &quot;РЖД&quot; - Российско-Китайский деловой совет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18" y="3389959"/>
            <a:ext cx="2149065" cy="156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773C2E3-E4D5-47E3-8EDE-AF3285892303}"/>
              </a:ext>
            </a:extLst>
          </p:cNvPr>
          <p:cNvSpPr/>
          <p:nvPr/>
        </p:nvSpPr>
        <p:spPr>
          <a:xfrm>
            <a:off x="5087038" y="4820811"/>
            <a:ext cx="1791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4D5292"/>
                </a:solidFill>
              </a:rPr>
              <a:t>ОАО «РЖД»</a:t>
            </a:r>
            <a:endParaRPr lang="ru-RU" sz="2400" b="1" dirty="0">
              <a:solidFill>
                <a:srgbClr val="4D5292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E515494-59A6-4540-ADB6-3EA2580E0E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30" y="3389959"/>
            <a:ext cx="2909054" cy="1745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7230" y="4778932"/>
            <a:ext cx="3914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4D5292"/>
                </a:solidFill>
              </a:rPr>
              <a:t>ФИЛИАЛ «СМОЛЕНСКАЯ» </a:t>
            </a:r>
            <a:endParaRPr lang="ru-RU" sz="2400" b="1" dirty="0" smtClean="0">
              <a:solidFill>
                <a:srgbClr val="4D5292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4D5292"/>
                </a:solidFill>
              </a:rPr>
              <a:t>ГРЭС </a:t>
            </a:r>
            <a:r>
              <a:rPr lang="ru-RU" sz="2400" b="1" dirty="0">
                <a:solidFill>
                  <a:srgbClr val="4D5292"/>
                </a:solidFill>
              </a:rPr>
              <a:t>ПАО «ЮНИПРО» </a:t>
            </a:r>
          </a:p>
        </p:txBody>
      </p:sp>
    </p:spTree>
    <p:extLst>
      <p:ext uri="{BB962C8B-B14F-4D97-AF65-F5344CB8AC3E}">
        <p14:creationId xmlns:p14="http://schemas.microsoft.com/office/powerpoint/2010/main" val="1927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388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Raleway Light</vt:lpstr>
      <vt:lpstr>Roboto</vt:lpstr>
      <vt:lpstr>Roboto Medium</vt:lpstr>
      <vt:lpstr>Raleway ExtraBold</vt:lpstr>
      <vt:lpstr>Calibri</vt:lpstr>
      <vt:lpstr>Roboto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центрпрофориентации</dc:creator>
  <cp:lastModifiedBy>Лазарева Наталья Николаевна</cp:lastModifiedBy>
  <cp:revision>146</cp:revision>
  <dcterms:created xsi:type="dcterms:W3CDTF">2020-10-08T07:33:36Z</dcterms:created>
  <dcterms:modified xsi:type="dcterms:W3CDTF">2025-09-19T12:54:38Z</dcterms:modified>
</cp:coreProperties>
</file>