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Экономическая задача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Экономическая задача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Экономическая задача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Экономическая задача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</c:numCache>
            </c:numRef>
          </c:val>
        </c:ser>
        <c:axId val="90239360"/>
        <c:axId val="90240896"/>
      </c:barChart>
      <c:catAx>
        <c:axId val="90239360"/>
        <c:scaling>
          <c:orientation val="minMax"/>
        </c:scaling>
        <c:axPos val="b"/>
        <c:tickLblPos val="nextTo"/>
        <c:crossAx val="90240896"/>
        <c:crosses val="autoZero"/>
        <c:auto val="1"/>
        <c:lblAlgn val="ctr"/>
        <c:lblOffset val="100"/>
      </c:catAx>
      <c:valAx>
        <c:axId val="90240896"/>
        <c:scaling>
          <c:orientation val="minMax"/>
        </c:scaling>
        <c:axPos val="l"/>
        <c:majorGridlines/>
        <c:numFmt formatCode="General" sourceLinked="1"/>
        <c:tickLblPos val="nextTo"/>
        <c:crossAx val="90239360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3965660542432208"/>
          <c:y val="0.3442359117827522"/>
          <c:w val="0.144911295810246"/>
          <c:h val="0.3592305107222485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87B1-2A25-4C0D-AC15-964240EF962B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A6709-E2FD-4E99-B2A6-4ACF205548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A6709-E2FD-4E99-B2A6-4ACF205548C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A6709-E2FD-4E99-B2A6-4ACF205548C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Финансовые задачи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в профильном ЕГЭ по математике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886200"/>
            <a:ext cx="4429156" cy="27575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МБОУ «Средняя школа №3 имени Ленинского комсомола»</a:t>
            </a:r>
          </a:p>
          <a:p>
            <a:r>
              <a:rPr lang="ru-RU" dirty="0" smtClean="0"/>
              <a:t>Учитель высшей кв.категории математики</a:t>
            </a:r>
          </a:p>
          <a:p>
            <a:r>
              <a:rPr lang="ru-RU" dirty="0" smtClean="0"/>
              <a:t>Никитина Елена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эти вопросы придется ответить.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отличная возможность показать пользу уроков математики,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ведь 15-ый номер — едва ли не самая прикладная задача за весь школьный курс!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работает процент по кредиту?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какую сумму начисляется?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каких частей состоит платеж?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уменьшается долг?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Один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процент – это одна сотая доля. Чтобы найти данное число процентов от числа, нужно проценты записать десятичной дробью, а затем число умножить на эту десятичную дробь.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5% от 80 это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0,05· 80=4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от 14 это будет 0,01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= 0,14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=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786322"/>
            <a:ext cx="571504" cy="543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5003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решении задач необходимо понимать механизм начисления процентов по вкладам или кредитам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если банк выдаёт кредит на сумму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клиенту, то через год клиент должен банку не только сумму кредита, но и некий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r.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введения нового коэффициента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214546" y="3929066"/>
          <a:ext cx="4191797" cy="1214446"/>
        </p:xfrm>
        <a:graphic>
          <a:graphicData uri="http://schemas.openxmlformats.org/presentationml/2006/ole">
            <p:oleObj spid="_x0000_s24580" name="Формула" r:id="rId3" imgW="13586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учётом этого , долг клиента банку через год составит: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+ r%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71604" y="3929066"/>
          <a:ext cx="6171321" cy="928694"/>
        </p:xfrm>
        <a:graphic>
          <a:graphicData uri="http://schemas.openxmlformats.org/presentationml/2006/ole">
            <p:oleObj spid="_x0000_s25602" name="Формула" r:id="rId3" imgW="26161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задачах по теме «Кредит» используют о три основных вида платежа: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иксированные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чётко оговариваются в условии задачи)</a:t>
            </a:r>
          </a:p>
          <a:p>
            <a:pPr lvl="0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Аннуитетные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платежи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(постоянные ежемесячные или ежегодные платежи, которые не меняются на протяжении всего периода кредитования)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Дифференцируемые платежи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(ежемесячные или ежегодные платежи, уменьшающиеся к концу срока кредитования и обеспечивающие уменьшение суммы долга на одну и ту же величину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решении задач, связанных с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аннуитетными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платежами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удобно использовать таблицу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сумма кредита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- годовые (ежемесячные) проценты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=1+0,01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коэффициент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ежегодная (ежемесячная) выплата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4572008"/>
          <a:ext cx="8786843" cy="1143008"/>
        </p:xfrm>
        <a:graphic>
          <a:graphicData uri="http://schemas.openxmlformats.org/drawingml/2006/table">
            <a:tbl>
              <a:tblPr/>
              <a:tblGrid>
                <a:gridCol w="1016578"/>
                <a:gridCol w="3216514"/>
                <a:gridCol w="1696231"/>
                <a:gridCol w="2857520"/>
              </a:tblGrid>
              <a:tr h="11430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Долг с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Выплата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Долг после выплаты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решении задач, связанных с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аннуитетными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платежами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удобно использовать таблицу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3834" y="3857628"/>
            <a:ext cx="928694" cy="2857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1" y="1214422"/>
          <a:ext cx="8786843" cy="4286280"/>
        </p:xfrm>
        <a:graphic>
          <a:graphicData uri="http://schemas.openxmlformats.org/drawingml/2006/table">
            <a:tbl>
              <a:tblPr/>
              <a:tblGrid>
                <a:gridCol w="1016578"/>
                <a:gridCol w="3412547"/>
                <a:gridCol w="1500198"/>
                <a:gridCol w="2857520"/>
              </a:tblGrid>
              <a:tr h="7858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Долг с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Выплата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Долг после выплаты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-x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(S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-x)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=S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-x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-x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)к=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-x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-x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-x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-кх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-к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xк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-x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так далее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-…-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решении задач, связанных с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дифференцированными платежами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удобно использовать таблицу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3834" y="3857628"/>
            <a:ext cx="928694" cy="2857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1" y="1214422"/>
          <a:ext cx="8786843" cy="4857783"/>
        </p:xfrm>
        <a:graphic>
          <a:graphicData uri="http://schemas.openxmlformats.org/drawingml/2006/table">
            <a:tbl>
              <a:tblPr/>
              <a:tblGrid>
                <a:gridCol w="1016578"/>
                <a:gridCol w="1698035"/>
                <a:gridCol w="3214710"/>
                <a:gridCol w="2857520"/>
              </a:tblGrid>
              <a:tr h="100821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Долг с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Выплата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Долг после выплаты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Sk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 так далее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5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286644" y="3000372"/>
          <a:ext cx="444500" cy="393700"/>
        </p:xfrm>
        <a:graphic>
          <a:graphicData uri="http://schemas.openxmlformats.org/presentationml/2006/ole">
            <p:oleObj spid="_x0000_s28674" name="Формула" r:id="rId4" imgW="44424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14810" y="3000372"/>
          <a:ext cx="762000" cy="393700"/>
        </p:xfrm>
        <a:graphic>
          <a:graphicData uri="http://schemas.openxmlformats.org/presentationml/2006/ole">
            <p:oleObj spid="_x0000_s28675" name="Формула" r:id="rId5" imgW="76176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358082" y="3643314"/>
          <a:ext cx="469900" cy="393700"/>
        </p:xfrm>
        <a:graphic>
          <a:graphicData uri="http://schemas.openxmlformats.org/presentationml/2006/ole">
            <p:oleObj spid="_x0000_s28676" name="Формула" r:id="rId6" imgW="46980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500958" y="4929198"/>
          <a:ext cx="153988" cy="393700"/>
        </p:xfrm>
        <a:graphic>
          <a:graphicData uri="http://schemas.openxmlformats.org/presentationml/2006/ole">
            <p:oleObj spid="_x0000_s28677" name="Формула" r:id="rId7" imgW="164880" imgH="39348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039938" y="3571875"/>
          <a:ext cx="508000" cy="393700"/>
        </p:xfrm>
        <a:graphic>
          <a:graphicData uri="http://schemas.openxmlformats.org/presentationml/2006/ole">
            <p:oleObj spid="_x0000_s28678" name="Формула" r:id="rId8" imgW="507960" imgH="39348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000500" y="3643313"/>
          <a:ext cx="1079500" cy="393700"/>
        </p:xfrm>
        <a:graphic>
          <a:graphicData uri="http://schemas.openxmlformats.org/presentationml/2006/ole">
            <p:oleObj spid="_x0000_s28680" name="Формула" r:id="rId9" imgW="1079280" imgH="393480" progId="Equation.3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1898650" y="5500688"/>
          <a:ext cx="214313" cy="393700"/>
        </p:xfrm>
        <a:graphic>
          <a:graphicData uri="http://schemas.openxmlformats.org/presentationml/2006/ole">
            <p:oleObj spid="_x0000_s28681" name="Формула" r:id="rId10" imgW="228600" imgH="393480" progId="Equation.3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4133850" y="5500688"/>
          <a:ext cx="746125" cy="393700"/>
        </p:xfrm>
        <a:graphic>
          <a:graphicData uri="http://schemas.openxmlformats.org/presentationml/2006/ole">
            <p:oleObj spid="_x0000_s28682" name="Формула" r:id="rId11" imgW="7999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решении задач по теме «Вклады»: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19155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5114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решении задач, в которых осуществлялись какие-либо действия (пополнение или снятие денег с вклада):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действие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461" y="3143248"/>
            <a:ext cx="857504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Спецификация КИМ по математике(фрагмент)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7785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Арифметическая и геометрическая прогрессии.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Последовательность чисел, в которой каждое следующее отличается от предыдущего ровно на одну и ту же величину, называется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арифметической прогрессией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73628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Арифметическая и геометрическая прогрессии.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Геометрической прогрессией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называется последовательность отличных от нуля чисел, каждый член которой, начиная со второго, равен предыдущему члену, умноженному на одно и то же число.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143380"/>
            <a:ext cx="7172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Производная.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Достаточное условие возрастания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убывания функции: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производная данной функции положительна для всех значений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интервале (а; в),т.е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'(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&gt; 0,то функция в этом интервале возрастает.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производная данной функции отрицательна для всех значений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интервале(а; в), т.е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'(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&lt; 0, то функция в этом интервале убывает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нахождения промежутков монотонности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1.Найтипроизводную функции.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2.Найти критические точки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которых производная не существует) и стационарные (точки, в которых производная равна нулю). Исследовать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знакпроизводной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промежутках, на которые найденные точки делят область определения функции.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Достаточное условие существования максимума состоит в смене знака производной при переходе через критическую точку с "+" на "-", а для минимума с "-" на "+". Если при переходе через критическую точку смены знака производной не происходит, то в данной точке экстремума нет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№1.Экономическая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пробного ЕГЭ по математике (январь 2022)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июле планируется взять кредит в банке на сумму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млн. рублей на некоторый срок. Условия его возврата таковы: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каждый январь долг возрастает на 15% по сравнению с концом предыдущего года;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 февраля по июнь каждого года необходимо выплатить часть долга;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 июле каждого года долг должен быть на одну и ту же сумму меньше долга на июль предыдущего года.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минимальный срок следует брать кредит, чтобы наибольший годовой платёж по кредиту не превысил 1,25 млн. руб.?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4 млн. рублей на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15%   к = 1,15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превосходит 1,25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560" y="1428736"/>
            <a:ext cx="85361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214313"/>
            <a:ext cx="9120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340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43512"/>
            <a:ext cx="6915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15-го декабря планируется взять кредит в банке на 600 000 рублей на 26 месяцев. Условия его возврата таковы: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− 1-го числа каждого месяца долг возрастает на 1 % по сравнению с концом предыдущего месяца;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2-го по 14-е число каждого месяца необходимо выплатить часть долга;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− 15-го числа с 1 по 25 месяц долг должен уменьшаться на одну и ту же сумму;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− 15-го числа 26 месяца долг должен быть погашен.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тысяч рублей составляет долг на 15 число 25 месяца, если всего было выплачено 691 тысяч рублей?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12" y="142852"/>
            <a:ext cx="90144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8791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Фрагмент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229600" cy="296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143512"/>
            <a:ext cx="8215370" cy="122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8215370" cy="104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393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662754" cy="59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25" y="714356"/>
            <a:ext cx="890559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372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547813"/>
            <a:ext cx="9020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05851" cy="42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3724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417" y="142852"/>
            <a:ext cx="893358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размере 10 млн. рублей планируется открыть на четыре года. В конце каждого года вклад увеличивается на 10% по сравнению с его размером в начале года, а, кроме этого, в начале третьего года и четвёртого годов вклад ежегодно пополняется на одну и ту же фиксированную сумму, равную целому числу миллионов рублей. Найдите наименьший возможный размер такой суммы, при котором через четыре года вклад станет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меньше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млн. рублей.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85" y="285728"/>
            <a:ext cx="901871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оценивания задания 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86973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56" y="1428736"/>
            <a:ext cx="886834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439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произвести отделку здания, имеющего форму прямоугольного параллелепипеда объемом 432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Отделка стены здания, примыкающей к внутреннему строению, обходится в 1000 руб. за квадратный метр. Отделка трех фасадных стен обходится в 2000 руб. за квадратный метр. А заливка крыши, форма которой является квадратом, обходится в 7000 руб. за квадратный метр. Найдите размеры здания, отделочные работы которого при данных условиях являются наименьшими по стоимости.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122" y="0"/>
            <a:ext cx="91911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59" y="3857628"/>
            <a:ext cx="884744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51282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143380"/>
            <a:ext cx="5500697" cy="169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81707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79724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83486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Экономическая задача</a:t>
            </a:r>
            <a:br>
              <a:rPr lang="ru-RU" dirty="0" smtClean="0"/>
            </a:br>
            <a:r>
              <a:rPr lang="ru-RU" dirty="0" smtClean="0"/>
              <a:t>(средний процент выполнения)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8497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67" y="428604"/>
            <a:ext cx="900563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5248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4276723" cy="60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Прототипы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для 15-го номера делятся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 три большие группы: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банковские задачи, 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ценные бумаги,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 на оптимальный выбор.</a:t>
            </a:r>
          </a:p>
          <a:p>
            <a:pPr>
              <a:buNone/>
            </a:pPr>
            <a:r>
              <a:rPr lang="ru-RU" sz="4400" i="1" dirty="0" smtClean="0"/>
              <a:t>    </a:t>
            </a:r>
          </a:p>
          <a:p>
            <a:pPr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Главная трудность — школьник плохо понимает условие, ведь с кредитами и вкладами он пока не сталкивался.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871</Words>
  <PresentationFormat>Экран (4:3)</PresentationFormat>
  <Paragraphs>122</Paragraphs>
  <Slides>46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Microsoft Equation 3.0</vt:lpstr>
      <vt:lpstr>Финансовые задачи  в профильном ЕГЭ по математике</vt:lpstr>
      <vt:lpstr>Спецификация КИМ по математике(фрагмент)</vt:lpstr>
      <vt:lpstr>Фрагмент </vt:lpstr>
      <vt:lpstr>Критерии оценивания задания 15</vt:lpstr>
      <vt:lpstr>Экономическая задача (средний процент выполнения)</vt:lpstr>
      <vt:lpstr>Слайд 6</vt:lpstr>
      <vt:lpstr>Слайд 7</vt:lpstr>
      <vt:lpstr>Слайд 8</vt:lpstr>
      <vt:lpstr>Прототипы  для 15-го номера делятся  на три большие группы: </vt:lpstr>
      <vt:lpstr>На эти вопросы придется ответить.  Это отличная возможность показать пользу уроков математики,  ведь 15-ый номер — едва ли не самая прикладная задача за весь школьный курс! </vt:lpstr>
      <vt:lpstr>Теоретическая часть</vt:lpstr>
      <vt:lpstr>Теоретическая часть</vt:lpstr>
      <vt:lpstr>Теоретическая часть</vt:lpstr>
      <vt:lpstr>В задачах по теме «Кредит» используют о три основных вида платежа: </vt:lpstr>
      <vt:lpstr>При решении задач, связанных с аннуитетными  платежами удобно использовать таблицу </vt:lpstr>
      <vt:lpstr>При решении задач, связанных с аннуитетными  платежами удобно использовать таблицу </vt:lpstr>
      <vt:lpstr>При решении задач, связанных с дифференцированными платежами удобно использовать таблицу </vt:lpstr>
      <vt:lpstr>При решении задач по теме «Вклады»: </vt:lpstr>
      <vt:lpstr>При решении задач, в которых осуществлялись какие-либо действия (пополнение или снятие денег с вклада): х – действие</vt:lpstr>
      <vt:lpstr>Арифметическая и геометрическая прогрессии. </vt:lpstr>
      <vt:lpstr>Арифметическая и геометрическая прогрессии.</vt:lpstr>
      <vt:lpstr>Производная.</vt:lpstr>
      <vt:lpstr>Порядок нахождения промежутков монотонности: </vt:lpstr>
      <vt:lpstr>№1.Экономическая задача пробного ЕГЭ по математике (январь 2022) </vt:lpstr>
      <vt:lpstr>S= 4 млн. рублей на n лет. r = 15%   к = 1,15 хмин не превосходит 1,25 млн.руб </vt:lpstr>
      <vt:lpstr>Слайд 26</vt:lpstr>
      <vt:lpstr> </vt:lpstr>
      <vt:lpstr>№2.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№3</vt:lpstr>
      <vt:lpstr>Слайд 39</vt:lpstr>
      <vt:lpstr>Слайд 40</vt:lpstr>
      <vt:lpstr>Слайд 41</vt:lpstr>
      <vt:lpstr>№4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задачи  в профильном ЕГЭ по математике</dc:title>
  <dc:creator>Елена</dc:creator>
  <cp:lastModifiedBy>Елена</cp:lastModifiedBy>
  <cp:revision>42</cp:revision>
  <dcterms:created xsi:type="dcterms:W3CDTF">2022-01-27T17:13:57Z</dcterms:created>
  <dcterms:modified xsi:type="dcterms:W3CDTF">2022-02-13T18:20:23Z</dcterms:modified>
</cp:coreProperties>
</file>